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Lato" panose="020B0604020202020204" charset="0"/>
      <p:regular r:id="rId16"/>
      <p:bold r:id="rId17"/>
      <p:italic r:id="rId18"/>
      <p:boldItalic r:id="rId19"/>
    </p:embeddedFont>
    <p:embeddedFont>
      <p:font typeface="PT Sans Narrow" panose="020B0604020202020204" charset="0"/>
      <p:regular r:id="rId20"/>
      <p:bold r:id="rId21"/>
    </p:embeddedFont>
    <p:embeddedFont>
      <p:font typeface="Roboto" panose="020B0604020202020204" charset="0"/>
      <p:regular r:id="rId22"/>
      <p:bold r:id="rId23"/>
      <p:italic r:id="rId24"/>
      <p:boldItalic r:id="rId25"/>
    </p:embeddedFont>
    <p:embeddedFont>
      <p:font typeface="Work Sans" panose="020B060402020202020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618" y="126"/>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font" Target="fonts/font23.fntdata"/><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32"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font" Target="fonts/font25.fntdata"/><Relationship Id="rId10" Type="http://schemas.openxmlformats.org/officeDocument/2006/relationships/font" Target="fonts/font7.fntdata"/><Relationship Id="rId19" Type="http://schemas.openxmlformats.org/officeDocument/2006/relationships/font" Target="fonts/font16.fntdata"/><Relationship Id="rId31" Type="http://schemas.openxmlformats.org/officeDocument/2006/relationships/viewProps" Target="viewProps.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font" Target="fonts/font24.fntdata"/><Relationship Id="rId30" Type="http://schemas.openxmlformats.org/officeDocument/2006/relationships/presProps" Target="pres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512140ae02_0_79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82003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8"/>
          <p:cNvSpPr txBox="1">
            <a:spLocks noGrp="1"/>
          </p:cNvSpPr>
          <p:nvPr>
            <p:ph type="title"/>
          </p:nvPr>
        </p:nvSpPr>
        <p:spPr>
          <a:xfrm>
            <a:off x="432000" y="449725"/>
            <a:ext cx="6908400" cy="771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Machine Learning Model Outcomes</a:t>
            </a:r>
            <a:endParaRPr/>
          </a:p>
        </p:txBody>
      </p:sp>
      <p:sp>
        <p:nvSpPr>
          <p:cNvPr id="156" name="Google Shape;156;p8"/>
          <p:cNvSpPr txBox="1">
            <a:spLocks noGrp="1"/>
          </p:cNvSpPr>
          <p:nvPr>
            <p:ph type="subTitle" idx="1"/>
          </p:nvPr>
        </p:nvSpPr>
        <p:spPr>
          <a:xfrm>
            <a:off x="220075" y="865900"/>
            <a:ext cx="7351500" cy="5817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Executive summary report for the New York City Taxi and Limousine Commission</a:t>
            </a:r>
            <a:endParaRPr/>
          </a:p>
          <a:p>
            <a:pPr marL="0" lvl="0" indent="0" algn="ctr" rtl="0">
              <a:spcBef>
                <a:spcPts val="0"/>
              </a:spcBef>
              <a:spcAft>
                <a:spcPts val="0"/>
              </a:spcAft>
              <a:buNone/>
            </a:pPr>
            <a:r>
              <a:rPr lang="en"/>
              <a:t> Prepared by Automatidata</a:t>
            </a:r>
            <a:endParaRPr/>
          </a:p>
        </p:txBody>
      </p:sp>
      <p:sp>
        <p:nvSpPr>
          <p:cNvPr id="157" name="Google Shape;157;p8"/>
          <p:cNvSpPr txBox="1"/>
          <p:nvPr/>
        </p:nvSpPr>
        <p:spPr>
          <a:xfrm>
            <a:off x="3899675" y="6230700"/>
            <a:ext cx="3574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F1 scores for random forest and XGboost models</a:t>
            </a:r>
            <a:endParaRPr sz="1100" i="1">
              <a:solidFill>
                <a:srgbClr val="000000"/>
              </a:solidFill>
              <a:latin typeface="Lato"/>
              <a:ea typeface="Lato"/>
              <a:cs typeface="Lato"/>
              <a:sym typeface="Lato"/>
            </a:endParaRPr>
          </a:p>
        </p:txBody>
      </p:sp>
      <p:sp>
        <p:nvSpPr>
          <p:cNvPr id="158" name="Google Shape;158;p8"/>
          <p:cNvSpPr txBox="1"/>
          <p:nvPr/>
        </p:nvSpPr>
        <p:spPr>
          <a:xfrm>
            <a:off x="2031625" y="1506325"/>
            <a:ext cx="5540100" cy="47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accent2"/>
                </a:solidFill>
                <a:latin typeface="Roboto"/>
                <a:ea typeface="Roboto"/>
                <a:cs typeface="Roboto"/>
                <a:sym typeface="Roboto"/>
              </a:rPr>
              <a:t>New York City Taxi &amp; Limousine Commission has contracted the Automatidata data team to build a machine learning model to predict whether a NYC TLC taxi cab rider will be a generous tipper. </a:t>
            </a:r>
            <a:endParaRPr sz="1100">
              <a:solidFill>
                <a:schemeClr val="accent2"/>
              </a:solidFill>
              <a:latin typeface="Roboto"/>
              <a:ea typeface="Roboto"/>
              <a:cs typeface="Roboto"/>
              <a:sym typeface="Roboto"/>
            </a:endParaRPr>
          </a:p>
          <a:p>
            <a:pPr marL="0" lvl="0" indent="0" algn="l" rtl="0">
              <a:spcBef>
                <a:spcPts val="0"/>
              </a:spcBef>
              <a:spcAft>
                <a:spcPts val="0"/>
              </a:spcAft>
              <a:buNone/>
            </a:pPr>
            <a:endParaRPr sz="1100">
              <a:solidFill>
                <a:schemeClr val="accent2"/>
              </a:solidFill>
              <a:latin typeface="Roboto"/>
              <a:ea typeface="Roboto"/>
              <a:cs typeface="Roboto"/>
              <a:sym typeface="Roboto"/>
            </a:endParaRPr>
          </a:p>
          <a:p>
            <a:pPr marL="0" lvl="0" indent="0" algn="l" rtl="0">
              <a:spcBef>
                <a:spcPts val="0"/>
              </a:spcBef>
              <a:spcAft>
                <a:spcPts val="0"/>
              </a:spcAft>
              <a:buNone/>
            </a:pPr>
            <a:endParaRPr sz="1300">
              <a:solidFill>
                <a:srgbClr val="666666"/>
              </a:solidFill>
              <a:latin typeface="Roboto"/>
              <a:ea typeface="Roboto"/>
              <a:cs typeface="Roboto"/>
              <a:sym typeface="Roboto"/>
            </a:endParaRPr>
          </a:p>
          <a:p>
            <a:pPr marL="0" lvl="0" indent="0" algn="l" rtl="0">
              <a:spcBef>
                <a:spcPts val="0"/>
              </a:spcBef>
              <a:spcAft>
                <a:spcPts val="0"/>
              </a:spcAft>
              <a:buNone/>
            </a:pPr>
            <a:endParaRPr sz="1300">
              <a:solidFill>
                <a:srgbClr val="666666"/>
              </a:solidFill>
              <a:latin typeface="Roboto"/>
              <a:ea typeface="Roboto"/>
              <a:cs typeface="Roboto"/>
              <a:sym typeface="Roboto"/>
            </a:endParaRPr>
          </a:p>
          <a:p>
            <a:pPr marL="0" lvl="0" indent="0" algn="l" rtl="0">
              <a:spcBef>
                <a:spcPts val="0"/>
              </a:spcBef>
              <a:spcAft>
                <a:spcPts val="0"/>
              </a:spcAft>
              <a:buNone/>
            </a:pPr>
            <a:endParaRPr sz="1300">
              <a:solidFill>
                <a:srgbClr val="666666"/>
              </a:solidFill>
              <a:latin typeface="Roboto"/>
              <a:ea typeface="Roboto"/>
              <a:cs typeface="Roboto"/>
              <a:sym typeface="Roboto"/>
            </a:endParaRPr>
          </a:p>
          <a:p>
            <a:pPr marL="0" lvl="0" indent="0" algn="l" rtl="0">
              <a:spcBef>
                <a:spcPts val="0"/>
              </a:spcBef>
              <a:spcAft>
                <a:spcPts val="0"/>
              </a:spcAft>
              <a:buNone/>
            </a:pPr>
            <a:r>
              <a:rPr lang="en" sz="1300">
                <a:solidFill>
                  <a:srgbClr val="666666"/>
                </a:solidFill>
                <a:latin typeface="Roboto"/>
                <a:ea typeface="Roboto"/>
                <a:cs typeface="Roboto"/>
                <a:sym typeface="Roboto"/>
              </a:rPr>
              <a:t> </a:t>
            </a:r>
            <a:endParaRPr sz="1300">
              <a:solidFill>
                <a:srgbClr val="666666"/>
              </a:solidFill>
              <a:latin typeface="Roboto"/>
              <a:ea typeface="Roboto"/>
              <a:cs typeface="Roboto"/>
              <a:sym typeface="Roboto"/>
            </a:endParaRPr>
          </a:p>
        </p:txBody>
      </p:sp>
      <p:sp>
        <p:nvSpPr>
          <p:cNvPr id="159" name="Google Shape;159;p8"/>
          <p:cNvSpPr txBox="1"/>
          <p:nvPr/>
        </p:nvSpPr>
        <p:spPr>
          <a:xfrm>
            <a:off x="2031625" y="2490550"/>
            <a:ext cx="5540100" cy="106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accent2"/>
                </a:solidFill>
                <a:latin typeface="Roboto"/>
                <a:ea typeface="Roboto"/>
                <a:cs typeface="Roboto"/>
                <a:sym typeface="Roboto"/>
              </a:rPr>
              <a:t>After rejecting the initial modeling objective (predicting non-tippers) out of ethical concern, it was decided to predict “generous” tippers—those who tip ≥ 20%. This decision was made to balance the sometimes competing interests of taxi drivers and potential passengers.</a:t>
            </a:r>
            <a:endParaRPr sz="1100">
              <a:solidFill>
                <a:schemeClr val="accent2"/>
              </a:solidFill>
              <a:latin typeface="Roboto"/>
              <a:ea typeface="Roboto"/>
              <a:cs typeface="Roboto"/>
              <a:sym typeface="Roboto"/>
            </a:endParaRPr>
          </a:p>
        </p:txBody>
      </p:sp>
      <p:sp>
        <p:nvSpPr>
          <p:cNvPr id="160" name="Google Shape;160;p8"/>
          <p:cNvSpPr txBox="1"/>
          <p:nvPr/>
        </p:nvSpPr>
        <p:spPr>
          <a:xfrm>
            <a:off x="2031625" y="3414938"/>
            <a:ext cx="5540100" cy="92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chemeClr val="accent2"/>
                </a:solidFill>
                <a:latin typeface="Roboto"/>
                <a:ea typeface="Roboto"/>
                <a:cs typeface="Roboto"/>
                <a:sym typeface="Roboto"/>
              </a:rPr>
              <a:t>The data team used two different modeling architectures and compared their results. Unfortunately, neither approach delivered </a:t>
            </a:r>
            <a:r>
              <a:rPr lang="en-US" sz="1100" dirty="0">
                <a:solidFill>
                  <a:schemeClr val="accent2"/>
                </a:solidFill>
                <a:latin typeface="Roboto"/>
                <a:ea typeface="Roboto"/>
                <a:cs typeface="Roboto"/>
                <a:sym typeface="Roboto"/>
              </a:rPr>
              <a:t>as</a:t>
            </a:r>
            <a:r>
              <a:rPr lang="en" sz="1100" dirty="0">
                <a:solidFill>
                  <a:schemeClr val="accent2"/>
                </a:solidFill>
                <a:latin typeface="Roboto"/>
                <a:ea typeface="Roboto"/>
                <a:cs typeface="Roboto"/>
                <a:sym typeface="Roboto"/>
              </a:rPr>
              <a:t> strong </a:t>
            </a:r>
            <a:r>
              <a:rPr lang="en-US" sz="1100" dirty="0">
                <a:solidFill>
                  <a:schemeClr val="accent2"/>
                </a:solidFill>
                <a:latin typeface="Roboto"/>
                <a:ea typeface="Roboto"/>
                <a:cs typeface="Roboto"/>
                <a:sym typeface="Roboto"/>
              </a:rPr>
              <a:t>as </a:t>
            </a:r>
            <a:r>
              <a:rPr lang="en" sz="1100" dirty="0">
                <a:solidFill>
                  <a:schemeClr val="accent2"/>
                </a:solidFill>
                <a:latin typeface="Roboto"/>
                <a:ea typeface="Roboto"/>
                <a:cs typeface="Roboto"/>
                <a:sym typeface="Roboto"/>
              </a:rPr>
              <a:t>predictions. As a result, the team would recommend using this model as a tool to derive deeper business insight, or at best a very rough guide to taxi drivers. The next steps section offers suggestions for additional analysis that could improve the usability of the results.</a:t>
            </a:r>
            <a:endParaRPr sz="1100" dirty="0">
              <a:solidFill>
                <a:schemeClr val="accent2"/>
              </a:solidFill>
              <a:latin typeface="Roboto"/>
              <a:ea typeface="Roboto"/>
              <a:cs typeface="Roboto"/>
              <a:sym typeface="Roboto"/>
            </a:endParaRPr>
          </a:p>
        </p:txBody>
      </p:sp>
      <p:sp>
        <p:nvSpPr>
          <p:cNvPr id="161" name="Google Shape;161;p8"/>
          <p:cNvSpPr txBox="1"/>
          <p:nvPr/>
        </p:nvSpPr>
        <p:spPr>
          <a:xfrm>
            <a:off x="432000" y="4935300"/>
            <a:ext cx="2997000" cy="265710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accent2"/>
                </a:solidFill>
              </a:rPr>
              <a:t>Behind the data</a:t>
            </a:r>
            <a:endParaRPr sz="1200" b="1" dirty="0"/>
          </a:p>
          <a:p>
            <a:pPr marL="457200" lvl="0" indent="-298450" algn="l" rtl="0">
              <a:spcBef>
                <a:spcPts val="1000"/>
              </a:spcBef>
              <a:spcAft>
                <a:spcPts val="0"/>
              </a:spcAft>
              <a:buClr>
                <a:schemeClr val="accent2"/>
              </a:buClr>
              <a:buSzPts val="1100"/>
              <a:buFont typeface="Roboto"/>
              <a:buChar char="●"/>
            </a:pPr>
            <a:r>
              <a:rPr lang="en" sz="1100" dirty="0">
                <a:solidFill>
                  <a:schemeClr val="accent2"/>
                </a:solidFill>
                <a:latin typeface="Roboto"/>
                <a:ea typeface="Roboto"/>
                <a:cs typeface="Roboto"/>
                <a:sym typeface="Roboto"/>
              </a:rPr>
              <a:t>The data team’s assumption was that a trip’s itinerary, predicted fare amount, and time of day may have a strong enough relationship with tip amount that we could accurately predict generous tipping.</a:t>
            </a:r>
            <a:endParaRPr sz="1100" dirty="0">
              <a:solidFill>
                <a:schemeClr val="accent2"/>
              </a:solidFill>
              <a:latin typeface="Roboto"/>
              <a:ea typeface="Roboto"/>
              <a:cs typeface="Roboto"/>
              <a:sym typeface="Roboto"/>
            </a:endParaRPr>
          </a:p>
          <a:p>
            <a:pPr marL="457200" lvl="0" indent="-298450" algn="l" rtl="0">
              <a:spcBef>
                <a:spcPts val="1000"/>
              </a:spcBef>
              <a:spcAft>
                <a:spcPts val="0"/>
              </a:spcAft>
              <a:buClr>
                <a:schemeClr val="accent2"/>
              </a:buClr>
              <a:buSzPts val="1100"/>
              <a:buFont typeface="Roboto"/>
              <a:buChar char="●"/>
            </a:pPr>
            <a:r>
              <a:rPr lang="en" sz="1100" dirty="0">
                <a:solidFill>
                  <a:schemeClr val="accent2"/>
                </a:solidFill>
                <a:latin typeface="Roboto"/>
                <a:ea typeface="Roboto"/>
                <a:cs typeface="Roboto"/>
                <a:sym typeface="Roboto"/>
              </a:rPr>
              <a:t>After the data team built the identified models and performed the testing, it became clear that there was not as strong a correlation as anticipated, with an F</a:t>
            </a:r>
            <a:r>
              <a:rPr lang="en" sz="1100" baseline="-25000" dirty="0">
                <a:solidFill>
                  <a:schemeClr val="accent2"/>
                </a:solidFill>
                <a:latin typeface="Roboto"/>
                <a:ea typeface="Roboto"/>
                <a:cs typeface="Roboto"/>
                <a:sym typeface="Roboto"/>
              </a:rPr>
              <a:t>1</a:t>
            </a:r>
            <a:r>
              <a:rPr lang="en" sz="1100" dirty="0">
                <a:solidFill>
                  <a:schemeClr val="accent2"/>
                </a:solidFill>
                <a:latin typeface="Roboto"/>
                <a:ea typeface="Roboto"/>
                <a:cs typeface="Roboto"/>
                <a:sym typeface="Roboto"/>
              </a:rPr>
              <a:t> score of just 0.750.</a:t>
            </a:r>
            <a:endParaRPr sz="1100" dirty="0">
              <a:solidFill>
                <a:schemeClr val="accent2"/>
              </a:solidFill>
              <a:latin typeface="Roboto"/>
              <a:ea typeface="Roboto"/>
              <a:cs typeface="Roboto"/>
              <a:sym typeface="Roboto"/>
            </a:endParaRPr>
          </a:p>
        </p:txBody>
      </p:sp>
      <p:sp>
        <p:nvSpPr>
          <p:cNvPr id="162" name="Google Shape;162;p8"/>
          <p:cNvSpPr txBox="1"/>
          <p:nvPr/>
        </p:nvSpPr>
        <p:spPr>
          <a:xfrm>
            <a:off x="432000" y="7326150"/>
            <a:ext cx="7041900" cy="83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accent2"/>
                </a:solidFill>
              </a:rPr>
              <a:t>Results Summary</a:t>
            </a:r>
            <a:endParaRPr sz="1200" b="1" dirty="0">
              <a:solidFill>
                <a:schemeClr val="accent2"/>
              </a:solidFill>
            </a:endParaRPr>
          </a:p>
          <a:p>
            <a:pPr marL="0" lvl="0" indent="0" algn="l" rtl="0">
              <a:spcBef>
                <a:spcPts val="1000"/>
              </a:spcBef>
              <a:spcAft>
                <a:spcPts val="0"/>
              </a:spcAft>
              <a:buNone/>
            </a:pPr>
            <a:r>
              <a:rPr lang="en" sz="1100" dirty="0">
                <a:solidFill>
                  <a:schemeClr val="accent2"/>
                </a:solidFill>
                <a:latin typeface="Roboto"/>
                <a:ea typeface="Roboto"/>
                <a:cs typeface="Roboto"/>
                <a:sym typeface="Roboto"/>
              </a:rPr>
              <a:t>The resulting algorithm is usable to predict riders who might be generous tippers, but has serious limitations to its usability in informing business decisions. Refer to the “next steps” section for suggestions.</a:t>
            </a:r>
            <a:endParaRPr sz="1100" dirty="0">
              <a:solidFill>
                <a:schemeClr val="accent2"/>
              </a:solidFill>
              <a:latin typeface="Roboto"/>
              <a:ea typeface="Roboto"/>
              <a:cs typeface="Roboto"/>
              <a:sym typeface="Roboto"/>
            </a:endParaRPr>
          </a:p>
        </p:txBody>
      </p:sp>
      <p:sp>
        <p:nvSpPr>
          <p:cNvPr id="163" name="Google Shape;163;p8"/>
          <p:cNvSpPr txBox="1"/>
          <p:nvPr/>
        </p:nvSpPr>
        <p:spPr>
          <a:xfrm>
            <a:off x="399200" y="8556000"/>
            <a:ext cx="7351500" cy="926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000"/>
              </a:spcAft>
              <a:buNone/>
            </a:pPr>
            <a:r>
              <a:rPr lang="en" sz="1100" dirty="0">
                <a:solidFill>
                  <a:schemeClr val="accent2"/>
                </a:solidFill>
                <a:latin typeface="Roboto"/>
                <a:ea typeface="Roboto"/>
                <a:cs typeface="Roboto"/>
                <a:sym typeface="Roboto"/>
              </a:rPr>
              <a:t>As a next step, the Automatidata data team can consult the New York City Taxi and Limousine commission to share the model results and recommend that the model could be used as an indicator of tip amount with a very high degree of uncertainty. However, additional data is needed to realize significant improvement to the model.</a:t>
            </a:r>
            <a:endParaRPr sz="1100" dirty="0">
              <a:solidFill>
                <a:schemeClr val="accent2"/>
              </a:solidFill>
              <a:latin typeface="Roboto"/>
              <a:ea typeface="Roboto"/>
              <a:cs typeface="Roboto"/>
              <a:sym typeface="Roboto"/>
            </a:endParaRPr>
          </a:p>
        </p:txBody>
      </p:sp>
      <p:sp>
        <p:nvSpPr>
          <p:cNvPr id="164" name="Google Shape;164;p8"/>
          <p:cNvSpPr txBox="1"/>
          <p:nvPr/>
        </p:nvSpPr>
        <p:spPr>
          <a:xfrm>
            <a:off x="3899675" y="6510950"/>
            <a:ext cx="3574200" cy="1174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accent2"/>
                </a:solidFill>
              </a:rPr>
              <a:t>Future model suggestions</a:t>
            </a:r>
            <a:endParaRPr sz="1200" b="1" dirty="0">
              <a:solidFill>
                <a:schemeClr val="accent2"/>
              </a:solidFill>
            </a:endParaRPr>
          </a:p>
          <a:p>
            <a:pPr marL="457200" lvl="0" indent="-298450" algn="l" rtl="0">
              <a:spcBef>
                <a:spcPts val="1000"/>
              </a:spcBef>
              <a:spcAft>
                <a:spcPts val="0"/>
              </a:spcAft>
              <a:buClr>
                <a:schemeClr val="accent2"/>
              </a:buClr>
              <a:buSzPts val="1100"/>
              <a:buFont typeface="Roboto"/>
              <a:buChar char="●"/>
            </a:pPr>
            <a:r>
              <a:rPr lang="en" sz="1100" dirty="0">
                <a:solidFill>
                  <a:schemeClr val="accent2"/>
                </a:solidFill>
                <a:latin typeface="Roboto"/>
                <a:ea typeface="Roboto"/>
                <a:cs typeface="Roboto"/>
                <a:sym typeface="Roboto"/>
              </a:rPr>
              <a:t>Collect/add more granular driver and user-level data, including past tipping behavior.</a:t>
            </a:r>
            <a:endParaRPr sz="1100" dirty="0">
              <a:solidFill>
                <a:schemeClr val="accent2"/>
              </a:solidFill>
              <a:latin typeface="Roboto"/>
              <a:ea typeface="Roboto"/>
              <a:cs typeface="Roboto"/>
              <a:sym typeface="Roboto"/>
            </a:endParaRPr>
          </a:p>
          <a:p>
            <a:pPr marL="457200" lvl="0" indent="-295275" algn="l" rtl="0">
              <a:spcBef>
                <a:spcPts val="0"/>
              </a:spcBef>
              <a:spcAft>
                <a:spcPts val="0"/>
              </a:spcAft>
              <a:buClr>
                <a:schemeClr val="dk1"/>
              </a:buClr>
              <a:buSzPts val="1050"/>
              <a:buFont typeface="Roboto"/>
              <a:buChar char="●"/>
            </a:pPr>
            <a:r>
              <a:rPr lang="en" sz="1100" dirty="0">
                <a:solidFill>
                  <a:schemeClr val="accent2"/>
                </a:solidFill>
                <a:latin typeface="Roboto"/>
                <a:ea typeface="Roboto"/>
                <a:cs typeface="Roboto"/>
                <a:sym typeface="Roboto"/>
              </a:rPr>
              <a:t>Cluster with K-means and analyze the clusters to derive insights from the data</a:t>
            </a:r>
            <a:endParaRPr sz="1100" dirty="0">
              <a:solidFill>
                <a:schemeClr val="accent2"/>
              </a:solidFill>
              <a:latin typeface="Roboto"/>
              <a:ea typeface="Roboto"/>
              <a:cs typeface="Roboto"/>
              <a:sym typeface="Roboto"/>
            </a:endParaRPr>
          </a:p>
        </p:txBody>
      </p:sp>
      <p:pic>
        <p:nvPicPr>
          <p:cNvPr id="2" name="Picture 1">
            <a:extLst>
              <a:ext uri="{FF2B5EF4-FFF2-40B4-BE49-F238E27FC236}">
                <a16:creationId xmlns:a16="http://schemas.microsoft.com/office/drawing/2014/main" id="{7FE32E78-23C9-4CA6-ABDF-E9B54FE529FB}"/>
              </a:ext>
            </a:extLst>
          </p:cNvPr>
          <p:cNvPicPr>
            <a:picLocks noChangeAspect="1"/>
          </p:cNvPicPr>
          <p:nvPr/>
        </p:nvPicPr>
        <p:blipFill>
          <a:blip r:embed="rId3"/>
          <a:stretch>
            <a:fillRect/>
          </a:stretch>
        </p:blipFill>
        <p:spPr>
          <a:xfrm>
            <a:off x="3429000" y="4806586"/>
            <a:ext cx="4210638" cy="1352739"/>
          </a:xfrm>
          <a:prstGeom prst="rect">
            <a:avLst/>
          </a:prstGeom>
        </p:spPr>
      </p:pic>
      <p:sp>
        <p:nvSpPr>
          <p:cNvPr id="166" name="Google Shape;166;p8"/>
          <p:cNvSpPr/>
          <p:nvPr/>
        </p:nvSpPr>
        <p:spPr>
          <a:xfrm>
            <a:off x="6345936" y="4776513"/>
            <a:ext cx="612648" cy="1428575"/>
          </a:xfrm>
          <a:prstGeom prst="roundRect">
            <a:avLst>
              <a:gd name="adj" fmla="val 16667"/>
            </a:avLst>
          </a:prstGeom>
          <a:noFill/>
          <a:ln w="1905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389</Words>
  <Application>Microsoft Office PowerPoint</Application>
  <PresentationFormat>Custom</PresentationFormat>
  <Paragraphs>21</Paragraphs>
  <Slides>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PT Sans Narrow</vt:lpstr>
      <vt:lpstr>Lato</vt:lpstr>
      <vt:lpstr>Calibri</vt:lpstr>
      <vt:lpstr>Roboto</vt:lpstr>
      <vt:lpstr>Google Sans SemiBold</vt:lpstr>
      <vt:lpstr>Google Sans</vt:lpstr>
      <vt:lpstr>Work Sans</vt:lpstr>
      <vt:lpstr>Arial</vt:lpstr>
      <vt:lpstr>Simple Light</vt:lpstr>
      <vt:lpstr>Machine Learning Model Outcomes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Model Outcomes</dc:title>
  <cp:lastModifiedBy>Manh Tien Nguyen</cp:lastModifiedBy>
  <cp:revision>1</cp:revision>
  <dcterms:modified xsi:type="dcterms:W3CDTF">2023-08-13T15:55:42Z</dcterms:modified>
</cp:coreProperties>
</file>